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1"/>
  </p:sldMasterIdLst>
  <p:notesMasterIdLst>
    <p:notesMasterId r:id="rId14"/>
  </p:notesMasterIdLst>
  <p:sldIdLst>
    <p:sldId id="256" r:id="rId2"/>
    <p:sldId id="284" r:id="rId3"/>
    <p:sldId id="274" r:id="rId4"/>
    <p:sldId id="275" r:id="rId5"/>
    <p:sldId id="276" r:id="rId6"/>
    <p:sldId id="277" r:id="rId7"/>
    <p:sldId id="278" r:id="rId8"/>
    <p:sldId id="279" r:id="rId9"/>
    <p:sldId id="280" r:id="rId10"/>
    <p:sldId id="281" r:id="rId11"/>
    <p:sldId id="282"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kayla White" initials="MW"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94249" autoAdjust="0"/>
  </p:normalViewPr>
  <p:slideViewPr>
    <p:cSldViewPr snapToGrid="0" snapToObjects="1">
      <p:cViewPr varScale="1">
        <p:scale>
          <a:sx n="106" d="100"/>
          <a:sy n="106" d="100"/>
        </p:scale>
        <p:origin x="584" y="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EC3BEC-37BF-6B47-AEED-63D658966E50}" type="datetimeFigureOut">
              <a:rPr lang="en-US" smtClean="0"/>
              <a:t>4/5/2019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AA598B-A13E-5E43-8181-3B114C9BDD06}" type="slidenum">
              <a:rPr lang="en-US" smtClean="0"/>
              <a:t>‹#›</a:t>
            </a:fld>
            <a:endParaRPr lang="en-US" dirty="0"/>
          </a:p>
        </p:txBody>
      </p:sp>
    </p:spTree>
    <p:extLst>
      <p:ext uri="{BB962C8B-B14F-4D97-AF65-F5344CB8AC3E}">
        <p14:creationId xmlns:p14="http://schemas.microsoft.com/office/powerpoint/2010/main" val="288927610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AA598B-A13E-5E43-8181-3B114C9BDD06}" type="slidenum">
              <a:rPr lang="en-US" smtClean="0"/>
              <a:t>1</a:t>
            </a:fld>
            <a:endParaRPr lang="en-US" dirty="0"/>
          </a:p>
        </p:txBody>
      </p:sp>
    </p:spTree>
    <p:extLst>
      <p:ext uri="{BB962C8B-B14F-4D97-AF65-F5344CB8AC3E}">
        <p14:creationId xmlns:p14="http://schemas.microsoft.com/office/powerpoint/2010/main" val="2884869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business activity process is a collection of activities/tasks that uses resources to convert inputs into outputs to accomplish the</a:t>
            </a:r>
            <a:r>
              <a:rPr lang="en-US" baseline="0" dirty="0"/>
              <a:t> </a:t>
            </a:r>
            <a:r>
              <a:rPr lang="en-US" dirty="0"/>
              <a:t>business’s strategic goals</a:t>
            </a:r>
            <a:r>
              <a:rPr lang="en-US" baseline="0" dirty="0"/>
              <a:t> (Richardson, Chang, &amp; Smith, 2014,).</a:t>
            </a:r>
            <a:endParaRPr lang="en-US" dirty="0"/>
          </a:p>
        </p:txBody>
      </p:sp>
      <p:sp>
        <p:nvSpPr>
          <p:cNvPr id="4" name="Slide Number Placeholder 3"/>
          <p:cNvSpPr>
            <a:spLocks noGrp="1"/>
          </p:cNvSpPr>
          <p:nvPr>
            <p:ph type="sldNum" sz="quarter" idx="10"/>
          </p:nvPr>
        </p:nvSpPr>
        <p:spPr/>
        <p:txBody>
          <a:bodyPr/>
          <a:lstStyle/>
          <a:p>
            <a:fld id="{AFAA598B-A13E-5E43-8181-3B114C9BDD06}" type="slidenum">
              <a:rPr lang="en-US" smtClean="0"/>
              <a:t>3</a:t>
            </a:fld>
            <a:endParaRPr lang="en-US" dirty="0"/>
          </a:p>
        </p:txBody>
      </p:sp>
    </p:spTree>
    <p:extLst>
      <p:ext uri="{BB962C8B-B14F-4D97-AF65-F5344CB8AC3E}">
        <p14:creationId xmlns:p14="http://schemas.microsoft.com/office/powerpoint/2010/main" val="3803634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business to achieve its strategic goals, it is imperative for an accountant to understand how the business process is operated.  Some of the business activities can be challenging to understand.  For this reason, a business analysis</a:t>
            </a:r>
            <a:r>
              <a:rPr lang="en-US" baseline="0" dirty="0"/>
              <a:t> (Accountant)</a:t>
            </a:r>
            <a:r>
              <a:rPr lang="en-US" dirty="0"/>
              <a:t> can design a business model to visually understand the more challenging processes.  A business model portrays and characterizes the various activities</a:t>
            </a:r>
            <a:r>
              <a:rPr lang="en-US" baseline="0" dirty="0"/>
              <a:t> and the workflow of the business process.  It is valuable that the business model is precise and clear.  When the business models are precise and clear, it will help managers to make changes to its operations to be more efficient and effective to achieve their goals (Richardson, Chang, &amp; Smith, 2014,).</a:t>
            </a:r>
            <a:endParaRPr lang="en-US" dirty="0"/>
          </a:p>
        </p:txBody>
      </p:sp>
      <p:sp>
        <p:nvSpPr>
          <p:cNvPr id="4" name="Slide Number Placeholder 3"/>
          <p:cNvSpPr>
            <a:spLocks noGrp="1"/>
          </p:cNvSpPr>
          <p:nvPr>
            <p:ph type="sldNum" sz="quarter" idx="10"/>
          </p:nvPr>
        </p:nvSpPr>
        <p:spPr/>
        <p:txBody>
          <a:bodyPr/>
          <a:lstStyle/>
          <a:p>
            <a:fld id="{AFAA598B-A13E-5E43-8181-3B114C9BDD06}" type="slidenum">
              <a:rPr lang="en-US" smtClean="0"/>
              <a:t>4</a:t>
            </a:fld>
            <a:endParaRPr lang="en-US" dirty="0"/>
          </a:p>
        </p:txBody>
      </p:sp>
    </p:spTree>
    <p:extLst>
      <p:ext uri="{BB962C8B-B14F-4D97-AF65-F5344CB8AC3E}">
        <p14:creationId xmlns:p14="http://schemas.microsoft.com/office/powerpoint/2010/main" val="2466177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business model to be precise and clear it must represent the following:</a:t>
            </a:r>
          </a:p>
          <a:p>
            <a:pPr marL="228600" indent="-228600">
              <a:buAutoNum type="arabicPeriod"/>
            </a:pPr>
            <a:r>
              <a:rPr lang="en-US" dirty="0"/>
              <a:t>All events that occur and affect the process from start</a:t>
            </a:r>
            <a:r>
              <a:rPr lang="en-US" baseline="0" dirty="0"/>
              <a:t> to finish.</a:t>
            </a:r>
          </a:p>
          <a:p>
            <a:pPr marL="228600" indent="-228600">
              <a:buAutoNum type="arabicPeriod"/>
            </a:pPr>
            <a:r>
              <a:rPr lang="en-US" baseline="0" dirty="0"/>
              <a:t>Activities or tasks that are within the business processes.</a:t>
            </a:r>
          </a:p>
          <a:p>
            <a:pPr marL="228600" indent="-228600">
              <a:buAutoNum type="arabicPeriod"/>
            </a:pPr>
            <a:r>
              <a:rPr lang="en-US" baseline="0" dirty="0"/>
              <a:t>Arrows that illustrates the sequence or the flow of the various activities in the process.</a:t>
            </a:r>
          </a:p>
          <a:p>
            <a:pPr marL="228600" indent="-228600">
              <a:buAutoNum type="arabicPeriod"/>
            </a:pPr>
            <a:r>
              <a:rPr lang="en-US" baseline="0" dirty="0"/>
              <a:t>All the various decisions that could affect the outcome also known as gateways.</a:t>
            </a:r>
          </a:p>
          <a:p>
            <a:pPr marL="228600" indent="-228600">
              <a:buAutoNum type="arabicPeriod"/>
            </a:pPr>
            <a:r>
              <a:rPr lang="en-US" baseline="0" dirty="0"/>
              <a:t>Annotations that the analysts can document any meaningful information to make the model more clear (Richardson, Chang, &amp; Smith, 2014,).</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AFAA598B-A13E-5E43-8181-3B114C9BDD06}" type="slidenum">
              <a:rPr lang="en-US" smtClean="0"/>
              <a:t>5</a:t>
            </a:fld>
            <a:endParaRPr lang="en-US" dirty="0"/>
          </a:p>
        </p:txBody>
      </p:sp>
    </p:spTree>
    <p:extLst>
      <p:ext uri="{BB962C8B-B14F-4D97-AF65-F5344CB8AC3E}">
        <p14:creationId xmlns:p14="http://schemas.microsoft.com/office/powerpoint/2010/main" val="49259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a:t>
            </a:r>
            <a:r>
              <a:rPr lang="en-US" baseline="0" dirty="0"/>
              <a:t> page</a:t>
            </a:r>
            <a:endParaRPr lang="en-US" dirty="0"/>
          </a:p>
        </p:txBody>
      </p:sp>
      <p:sp>
        <p:nvSpPr>
          <p:cNvPr id="4" name="Slide Number Placeholder 3"/>
          <p:cNvSpPr>
            <a:spLocks noGrp="1"/>
          </p:cNvSpPr>
          <p:nvPr>
            <p:ph type="sldNum" sz="quarter" idx="5"/>
          </p:nvPr>
        </p:nvSpPr>
        <p:spPr/>
        <p:txBody>
          <a:bodyPr/>
          <a:lstStyle/>
          <a:p>
            <a:fld id="{AFAA598B-A13E-5E43-8181-3B114C9BDD06}" type="slidenum">
              <a:rPr lang="en-US" smtClean="0"/>
              <a:t>12</a:t>
            </a:fld>
            <a:endParaRPr lang="en-US" dirty="0"/>
          </a:p>
        </p:txBody>
      </p:sp>
    </p:spTree>
    <p:extLst>
      <p:ext uri="{BB962C8B-B14F-4D97-AF65-F5344CB8AC3E}">
        <p14:creationId xmlns:p14="http://schemas.microsoft.com/office/powerpoint/2010/main" val="3368619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2266" y="-2022"/>
            <a:ext cx="9146266" cy="6861037"/>
            <a:chOff x="-2266" y="-2022"/>
            <a:chExt cx="9146266" cy="6861037"/>
          </a:xfrm>
        </p:grpSpPr>
        <p:sp>
          <p:nvSpPr>
            <p:cNvPr id="10" name="Rectangle 9"/>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866441" y="2222624"/>
            <a:ext cx="5917677" cy="2554758"/>
          </a:xfrm>
        </p:spPr>
        <p:txBody>
          <a:bodyPr anchor="b"/>
          <a:lstStyle>
            <a:lvl1pPr>
              <a:defRPr sz="480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bwMode="gray">
          <a:xfrm>
            <a:off x="866441" y="4777380"/>
            <a:ext cx="5917677"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97419" y="1824010"/>
            <a:ext cx="990599" cy="240258"/>
          </a:xfrm>
        </p:spPr>
        <p:txBody>
          <a:bodyPr/>
          <a:lstStyle>
            <a:lvl1pPr algn="l">
              <a:defRPr sz="900" b="0" i="0">
                <a:solidFill>
                  <a:schemeClr val="bg1"/>
                </a:solidFill>
              </a:defRPr>
            </a:lvl1pPr>
          </a:lstStyle>
          <a:p>
            <a:fld id="{3ACDE27B-C44F-DF4B-ADBF-31678C1B3148}" type="datetimeFigureOut">
              <a:rPr lang="en-US" smtClean="0"/>
              <a:t>4/5/2019</a:t>
            </a:fld>
            <a:endParaRPr lang="en-US" dirty="0"/>
          </a:p>
        </p:txBody>
      </p:sp>
      <p:sp>
        <p:nvSpPr>
          <p:cNvPr id="5" name="Footer Placeholder 4"/>
          <p:cNvSpPr>
            <a:spLocks noGrp="1"/>
          </p:cNvSpPr>
          <p:nvPr>
            <p:ph type="ftr" sz="quarter" idx="11"/>
          </p:nvPr>
        </p:nvSpPr>
        <p:spPr bwMode="gray">
          <a:xfrm rot="5400000">
            <a:off x="6246568" y="3264407"/>
            <a:ext cx="3859795" cy="228659"/>
          </a:xfrm>
        </p:spPr>
        <p:txBody>
          <a:bodyPr/>
          <a:lstStyle>
            <a:lvl1pPr>
              <a:defRPr sz="900" b="0" i="0">
                <a:solidFill>
                  <a:schemeClr val="bg1"/>
                </a:solidFill>
              </a:defRPr>
            </a:lvl1pPr>
          </a:lstStyle>
          <a:p>
            <a:endParaRPr lang="en-US" dirty="0"/>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9"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3750623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8"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32846710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6" name="Group 5"/>
          <p:cNvGrpSpPr/>
          <p:nvPr/>
        </p:nvGrpSpPr>
        <p:grpSpPr>
          <a:xfrm>
            <a:off x="-2266" y="-2022"/>
            <a:ext cx="9146266" cy="6861037"/>
            <a:chOff x="-2266" y="-2022"/>
            <a:chExt cx="9146266" cy="6861037"/>
          </a:xfrm>
        </p:grpSpPr>
        <p:sp>
          <p:nvSpPr>
            <p:cNvPr id="12" name="Rectangle 11"/>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0"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hasCustomPrompt="1"/>
          </p:nvPr>
        </p:nvSpPr>
        <p:spPr>
          <a:xfrm>
            <a:off x="866443" y="2257588"/>
            <a:ext cx="3101763" cy="3020343"/>
          </a:xfrm>
        </p:spPr>
        <p:txBody>
          <a:bodyPr anchor="ctr"/>
          <a:lstStyle>
            <a:lvl1pPr algn="l">
              <a:defRPr sz="3200" b="0" cap="none"/>
            </a:lvl1pPr>
          </a:lstStyle>
          <a:p>
            <a:r>
              <a:rPr lang="en-US" dirty="0"/>
              <a:t>Click to edit Master title style</a:t>
            </a:r>
            <a:br>
              <a:rPr lang="en-US" dirty="0"/>
            </a:br>
            <a:r>
              <a:rPr lang="en-US" dirty="0"/>
              <a:t>third</a:t>
            </a:r>
          </a:p>
        </p:txBody>
      </p:sp>
      <p:sp>
        <p:nvSpPr>
          <p:cNvPr id="3" name="Text Placeholder 2"/>
          <p:cNvSpPr>
            <a:spLocks noGrp="1"/>
          </p:cNvSpPr>
          <p:nvPr>
            <p:ph type="body" idx="1"/>
          </p:nvPr>
        </p:nvSpPr>
        <p:spPr>
          <a:xfrm>
            <a:off x="5119261" y="2257267"/>
            <a:ext cx="3054653" cy="3020345"/>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7745644" y="39"/>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1"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2834954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66440" y="2489199"/>
            <a:ext cx="3636979" cy="353060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0" y="2489199"/>
            <a:ext cx="3636981" cy="3553245"/>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15833037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3636979"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66441" y="3248040"/>
            <a:ext cx="3636978" cy="277176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0" y="2488750"/>
            <a:ext cx="3636980"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0581" y="3248040"/>
            <a:ext cx="3636980" cy="277390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3"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6443442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10"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3462934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11" name="Rectangle 10"/>
          <p:cNvSpPr/>
          <p:nvPr/>
        </p:nvSpPr>
        <p:spPr>
          <a:xfrm>
            <a:off x="7745644" y="-1404"/>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785467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7" name="Group 6"/>
          <p:cNvGrpSpPr/>
          <p:nvPr/>
        </p:nvGrpSpPr>
        <p:grpSpPr>
          <a:xfrm>
            <a:off x="-2266" y="-2022"/>
            <a:ext cx="9146266" cy="6861037"/>
            <a:chOff x="-2266" y="-2022"/>
            <a:chExt cx="9146266" cy="6861037"/>
          </a:xfrm>
        </p:grpSpPr>
        <p:sp>
          <p:nvSpPr>
            <p:cNvPr id="13" name="Rectangle 12"/>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0"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52881"/>
            <a:ext cx="3632850"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0" y="3086845"/>
            <a:ext cx="2712590" cy="2938036"/>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9" name="Rectangle 18"/>
          <p:cNvSpPr/>
          <p:nvPr/>
        </p:nvSpPr>
        <p:spPr>
          <a:xfrm>
            <a:off x="7745644" y="-1404"/>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3305603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7" name="Group 6"/>
          <p:cNvGrpSpPr/>
          <p:nvPr/>
        </p:nvGrpSpPr>
        <p:grpSpPr>
          <a:xfrm>
            <a:off x="-2266" y="-2022"/>
            <a:ext cx="9146266" cy="6861037"/>
            <a:chOff x="-2266" y="-2022"/>
            <a:chExt cx="9146266" cy="6861037"/>
          </a:xfrm>
        </p:grpSpPr>
        <p:sp>
          <p:nvSpPr>
            <p:cNvPr id="21" name="Rectangle 20"/>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6" name="Oval 25"/>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7"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51591" y="1343112"/>
            <a:ext cx="3001938" cy="1613085"/>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bwMode="gray">
          <a:xfrm>
            <a:off x="851592" y="3086100"/>
            <a:ext cx="3001938" cy="24511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7745644" y="-1404"/>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24796729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2266" y="-2022"/>
            <a:ext cx="9146266" cy="6861037"/>
            <a:chOff x="-2266" y="-2022"/>
            <a:chExt cx="9146266" cy="6861037"/>
          </a:xfrm>
        </p:grpSpPr>
        <p:sp>
          <p:nvSpPr>
            <p:cNvPr id="12" name="Rectangle 11"/>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Rectangle 14"/>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2"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3" y="4961453"/>
            <a:ext cx="6422002"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bwMode="gray">
          <a:xfrm>
            <a:off x="866443" y="5528191"/>
            <a:ext cx="6422003"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Rectangle 19"/>
          <p:cNvSpPr/>
          <p:nvPr/>
        </p:nvSpPr>
        <p:spPr>
          <a:xfrm>
            <a:off x="7745644" y="-7177"/>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12364" y="295730"/>
            <a:ext cx="738909"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3373770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2266" y="-2022"/>
            <a:ext cx="9146266" cy="6861037"/>
            <a:chOff x="-2266" y="-2022"/>
            <a:chExt cx="9146266" cy="6861037"/>
          </a:xfrm>
        </p:grpSpPr>
        <p:sp>
          <p:nvSpPr>
            <p:cNvPr id="11" name="Rectangle 10"/>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Rectangle 17"/>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13"/>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2"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927101"/>
            <a:ext cx="6422004" cy="1692720"/>
          </a:xfrm>
        </p:spPr>
        <p:txBody>
          <a:bodyPr/>
          <a:lstStyle>
            <a:lvl1pPr>
              <a:defRPr sz="3600"/>
            </a:lvl1pPr>
          </a:lstStyle>
          <a:p>
            <a:r>
              <a:rPr lang="en-US"/>
              <a:t>Click to edit Master title style</a:t>
            </a:r>
            <a:endParaRPr lang="en-US" dirty="0"/>
          </a:p>
        </p:txBody>
      </p:sp>
      <p:sp>
        <p:nvSpPr>
          <p:cNvPr id="15" name="Text Placeholder 3"/>
          <p:cNvSpPr>
            <a:spLocks noGrp="1"/>
          </p:cNvSpPr>
          <p:nvPr>
            <p:ph type="body" sz="half" idx="13"/>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7745644" y="-7177"/>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12364" y="295730"/>
            <a:ext cx="738909"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14477907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2266" y="-2022"/>
            <a:ext cx="9146266" cy="6861037"/>
            <a:chOff x="-2266" y="-2022"/>
            <a:chExt cx="9146266" cy="6861037"/>
          </a:xfrm>
        </p:grpSpPr>
        <p:sp>
          <p:nvSpPr>
            <p:cNvPr id="14" name="Rectangle 13"/>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12"/>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3"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11" name="TextBox 10"/>
          <p:cNvSpPr txBox="1"/>
          <p:nvPr/>
        </p:nvSpPr>
        <p:spPr bwMode="gray">
          <a:xfrm>
            <a:off x="7033421" y="2893960"/>
            <a:ext cx="679240" cy="1323439"/>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8000" dirty="0">
                <a:solidFill>
                  <a:schemeClr val="tx2">
                    <a:lumMod val="40000"/>
                    <a:lumOff val="60000"/>
                  </a:schemeClr>
                </a:solidFill>
              </a:rPr>
              <a:t>”</a:t>
            </a:r>
          </a:p>
        </p:txBody>
      </p:sp>
      <p:sp>
        <p:nvSpPr>
          <p:cNvPr id="10" name="TextBox 9"/>
          <p:cNvSpPr txBox="1"/>
          <p:nvPr/>
        </p:nvSpPr>
        <p:spPr bwMode="gray">
          <a:xfrm>
            <a:off x="625840" y="590998"/>
            <a:ext cx="601591" cy="1323439"/>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8000" dirty="0">
                <a:solidFill>
                  <a:schemeClr val="tx2">
                    <a:lumMod val="40000"/>
                    <a:lumOff val="60000"/>
                  </a:schemeClr>
                </a:solidFill>
              </a:rPr>
              <a:t>“</a:t>
            </a:r>
          </a:p>
        </p:txBody>
      </p:sp>
      <p:sp>
        <p:nvSpPr>
          <p:cNvPr id="2" name="Title 1"/>
          <p:cNvSpPr>
            <a:spLocks noGrp="1"/>
          </p:cNvSpPr>
          <p:nvPr>
            <p:ph type="title"/>
          </p:nvPr>
        </p:nvSpPr>
        <p:spPr>
          <a:xfrm>
            <a:off x="1110763" y="914400"/>
            <a:ext cx="6177681" cy="2884679"/>
          </a:xfrm>
        </p:spPr>
        <p:txBody>
          <a:bodyPr anchor="ct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9" y="3809278"/>
            <a:ext cx="5646142" cy="333113"/>
          </a:xfrm>
        </p:spPr>
        <p:txBody>
          <a:bodyPr>
            <a:normAutofit/>
          </a:bodyPr>
          <a:lstStyle>
            <a:lvl1pPr marL="0" indent="0">
              <a:buNone/>
              <a:defRPr lang="en-US" sz="1400" b="0" i="0" kern="1200" cap="small" dirty="0">
                <a:solidFill>
                  <a:schemeClr val="tx2">
                    <a:lumMod val="40000"/>
                    <a:lumOff val="6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6" name="Text Placeholder 3"/>
          <p:cNvSpPr>
            <a:spLocks noGrp="1"/>
          </p:cNvSpPr>
          <p:nvPr>
            <p:ph type="body" sz="half" idx="2"/>
          </p:nvPr>
        </p:nvSpPr>
        <p:spPr>
          <a:xfrm>
            <a:off x="878870" y="5000815"/>
            <a:ext cx="6422005" cy="101817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2" name="Rectangle 21"/>
          <p:cNvSpPr/>
          <p:nvPr/>
        </p:nvSpPr>
        <p:spPr>
          <a:xfrm>
            <a:off x="7745644" y="-7177"/>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12364" y="295730"/>
            <a:ext cx="738909"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1514138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2266" y="-2022"/>
            <a:ext cx="9146266" cy="6861037"/>
            <a:chOff x="-2266" y="-2022"/>
            <a:chExt cx="9146266" cy="6861037"/>
          </a:xfrm>
        </p:grpSpPr>
        <p:sp>
          <p:nvSpPr>
            <p:cNvPr id="10" name="Rectangle 9"/>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2057400"/>
            <a:ext cx="6422004" cy="20955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159399"/>
            <a:ext cx="6422004"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Rectangle 10"/>
          <p:cNvSpPr/>
          <p:nvPr/>
        </p:nvSpPr>
        <p:spPr>
          <a:xfrm>
            <a:off x="7744507" y="39"/>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12364" y="295730"/>
            <a:ext cx="738909"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36615398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4852" y="921453"/>
            <a:ext cx="6423592" cy="715512"/>
          </a:xfrm>
        </p:spPr>
        <p:txBody>
          <a:bodyPr anchor="ct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2313431"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Text Placeholder 3"/>
          <p:cNvSpPr>
            <a:spLocks noGrp="1"/>
          </p:cNvSpPr>
          <p:nvPr>
            <p:ph type="body" sz="half" idx="15"/>
          </p:nvPr>
        </p:nvSpPr>
        <p:spPr>
          <a:xfrm>
            <a:off x="866440" y="3147162"/>
            <a:ext cx="2313431" cy="2877717"/>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08471" y="2485332"/>
            <a:ext cx="232675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Text Placeholder 3"/>
          <p:cNvSpPr>
            <a:spLocks noGrp="1"/>
          </p:cNvSpPr>
          <p:nvPr>
            <p:ph type="body" sz="half" idx="16"/>
          </p:nvPr>
        </p:nvSpPr>
        <p:spPr>
          <a:xfrm>
            <a:off x="3408471" y="3147162"/>
            <a:ext cx="2326750" cy="2888367"/>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63820" y="2489200"/>
            <a:ext cx="231374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4" name="Text Placeholder 3"/>
          <p:cNvSpPr>
            <a:spLocks noGrp="1"/>
          </p:cNvSpPr>
          <p:nvPr>
            <p:ph type="body" sz="half" idx="17"/>
          </p:nvPr>
        </p:nvSpPr>
        <p:spPr>
          <a:xfrm>
            <a:off x="5963820" y="3147162"/>
            <a:ext cx="2313740" cy="2877717"/>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287101" y="2489200"/>
            <a:ext cx="0" cy="3535679"/>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622" y="2489200"/>
            <a:ext cx="0" cy="3535679"/>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712364" y="295730"/>
            <a:ext cx="738909"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2201287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7101"/>
            <a:ext cx="6423592" cy="709864"/>
          </a:xfrm>
        </p:spPr>
        <p:txBody>
          <a:bodyPr anchor="ct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80390" y="4179595"/>
            <a:ext cx="2295329" cy="657961"/>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021261" y="2489200"/>
            <a:ext cx="2012937"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8"/>
          </p:nvPr>
        </p:nvSpPr>
        <p:spPr>
          <a:xfrm>
            <a:off x="866439" y="4848208"/>
            <a:ext cx="2309279" cy="1176672"/>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30434" y="4179594"/>
            <a:ext cx="2291674"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16"/>
          </p:nvPr>
        </p:nvSpPr>
        <p:spPr>
          <a:xfrm>
            <a:off x="3550622" y="2486834"/>
            <a:ext cx="2025182" cy="144970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3404318" y="4848209"/>
            <a:ext cx="2317790" cy="1188374"/>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63820" y="4166523"/>
            <a:ext cx="2304671" cy="681684"/>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17"/>
          </p:nvPr>
        </p:nvSpPr>
        <p:spPr>
          <a:xfrm>
            <a:off x="6104946" y="2489200"/>
            <a:ext cx="2018838"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5963820" y="4848209"/>
            <a:ext cx="2304671" cy="1189427"/>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294441" y="2489200"/>
            <a:ext cx="0" cy="3535679"/>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622" y="2489200"/>
            <a:ext cx="0" cy="3548436"/>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712364" y="295730"/>
            <a:ext cx="738909"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3769974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1"/>
          <p:cNvSpPr>
            <a:spLocks noGrp="1"/>
          </p:cNvSpPr>
          <p:nvPr>
            <p:ph type="title"/>
          </p:nvPr>
        </p:nvSpPr>
        <p:spPr>
          <a:xfrm>
            <a:off x="864852" y="921453"/>
            <a:ext cx="6423592" cy="715512"/>
          </a:xfrm>
        </p:spPr>
        <p:txBody>
          <a:bodyPr anchor="ctr"/>
          <a:lstStyle>
            <a:lvl1pPr>
              <a:defRPr sz="32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712364" y="295730"/>
            <a:ext cx="738909"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34954007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0" name="Group 9"/>
          <p:cNvGrpSpPr/>
          <p:nvPr/>
        </p:nvGrpSpPr>
        <p:grpSpPr>
          <a:xfrm>
            <a:off x="-2266" y="-2022"/>
            <a:ext cx="9146266" cy="6861037"/>
            <a:chOff x="-2266" y="-2022"/>
            <a:chExt cx="9146266" cy="6861037"/>
          </a:xfrm>
        </p:grpSpPr>
        <p:sp>
          <p:nvSpPr>
            <p:cNvPr id="11" name="Rectangle 10"/>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Vertical Title 1"/>
          <p:cNvSpPr>
            <a:spLocks noGrp="1"/>
          </p:cNvSpPr>
          <p:nvPr>
            <p:ph type="title" orient="vert"/>
          </p:nvPr>
        </p:nvSpPr>
        <p:spPr>
          <a:xfrm>
            <a:off x="6168970" y="1447799"/>
            <a:ext cx="1119474" cy="4571999"/>
          </a:xfrm>
        </p:spPr>
        <p:txBody>
          <a:bodyPr vert="eaVert" anchor="ctr"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440" y="1447799"/>
            <a:ext cx="4417234" cy="45720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CDE27B-C44F-DF4B-ADBF-31678C1B3148}" type="datetimeFigureOut">
              <a:rPr lang="en-US" smtClean="0"/>
              <a:t>4/5/2019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7744507" y="39"/>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12364" y="295730"/>
            <a:ext cx="738909" cy="767687"/>
          </a:xfrm>
          <a:prstGeom prst="rect">
            <a:avLst/>
          </a:prstGeom>
        </p:spPr>
        <p:txBody>
          <a:bodyPr/>
          <a:lstStyle>
            <a:lvl1pPr algn="ctr">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1006644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2266" y="-2022"/>
            <a:ext cx="9146266" cy="6861037"/>
            <a:chOff x="-2266" y="-2022"/>
            <a:chExt cx="9146266" cy="6861037"/>
          </a:xfrm>
        </p:grpSpPr>
        <p:sp>
          <p:nvSpPr>
            <p:cNvPr id="19" name="Rectangle 18"/>
            <p:cNvSpPr/>
            <p:nvPr/>
          </p:nvSpPr>
          <p:spPr>
            <a:xfrm>
              <a:off x="0" y="0"/>
              <a:ext cx="9144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8"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6" name="Freeform 25"/>
            <p:cNvSpPr/>
            <p:nvPr/>
          </p:nvSpPr>
          <p:spPr bwMode="gray">
            <a:xfrm>
              <a:off x="485023" y="1856958"/>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7"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Placeholder 1"/>
          <p:cNvSpPr>
            <a:spLocks noGrp="1"/>
          </p:cNvSpPr>
          <p:nvPr>
            <p:ph type="title"/>
          </p:nvPr>
        </p:nvSpPr>
        <p:spPr bwMode="gray">
          <a:xfrm>
            <a:off x="866441" y="927099"/>
            <a:ext cx="6345260"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6441" y="2489201"/>
            <a:ext cx="6345260" cy="353059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60111" y="6377097"/>
            <a:ext cx="990599" cy="228659"/>
          </a:xfrm>
          <a:prstGeom prst="rect">
            <a:avLst/>
          </a:prstGeom>
        </p:spPr>
        <p:txBody>
          <a:bodyPr vert="horz" lIns="91440" tIns="45720" rIns="91440" bIns="45720" rtlCol="0" anchor="t" anchorCtr="0"/>
          <a:lstStyle>
            <a:lvl1pPr algn="r">
              <a:defRPr sz="900" b="1" i="0">
                <a:solidFill>
                  <a:schemeClr val="accent1"/>
                </a:solidFill>
              </a:defRPr>
            </a:lvl1pPr>
          </a:lstStyle>
          <a:p>
            <a:fld id="{3ACDE27B-C44F-DF4B-ADBF-31678C1B3148}" type="datetimeFigureOut">
              <a:rPr lang="en-US" smtClean="0"/>
              <a:t>4/5/2019</a:t>
            </a:fld>
            <a:endParaRPr lang="en-US" dirty="0"/>
          </a:p>
        </p:txBody>
      </p:sp>
      <p:sp>
        <p:nvSpPr>
          <p:cNvPr id="5" name="Footer Placeholder 4"/>
          <p:cNvSpPr>
            <a:spLocks noGrp="1"/>
          </p:cNvSpPr>
          <p:nvPr>
            <p:ph type="ftr" sz="quarter" idx="3"/>
          </p:nvPr>
        </p:nvSpPr>
        <p:spPr>
          <a:xfrm>
            <a:off x="590842" y="6373195"/>
            <a:ext cx="3859795" cy="228659"/>
          </a:xfrm>
          <a:prstGeom prst="rect">
            <a:avLst/>
          </a:prstGeom>
        </p:spPr>
        <p:txBody>
          <a:bodyPr vert="horz" lIns="91440" tIns="45720" rIns="91440" bIns="45720" rtlCol="0" anchor="b"/>
          <a:lstStyle>
            <a:lvl1pPr algn="l">
              <a:defRPr sz="900" b="1" i="0">
                <a:solidFill>
                  <a:schemeClr val="accent1"/>
                </a:solidFill>
              </a:defRPr>
            </a:lvl1pPr>
          </a:lstStyle>
          <a:p>
            <a:endParaRPr lang="en-US" dirty="0"/>
          </a:p>
        </p:txBody>
      </p:sp>
      <p:sp>
        <p:nvSpPr>
          <p:cNvPr id="29" name="Rectangle 2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3"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47EEDC2A-ACBF-3E42-96FE-6F833A979E79}" type="slidenum">
              <a:rPr lang="en-US" smtClean="0"/>
              <a:t>‹#›</a:t>
            </a:fld>
            <a:endParaRPr lang="en-US" dirty="0"/>
          </a:p>
        </p:txBody>
      </p:sp>
    </p:spTree>
    <p:extLst>
      <p:ext uri="{BB962C8B-B14F-4D97-AF65-F5344CB8AC3E}">
        <p14:creationId xmlns:p14="http://schemas.microsoft.com/office/powerpoint/2010/main" val="283866836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913553" y="162196"/>
            <a:ext cx="3598607" cy="3755922"/>
          </a:xfrm>
        </p:spPr>
        <p:txBody>
          <a:bodyPr>
            <a:normAutofit/>
          </a:bodyPr>
          <a:lstStyle/>
          <a:p>
            <a:pPr algn="ctr"/>
            <a:r>
              <a:rPr lang="en-US" sz="3700" dirty="0"/>
              <a:t>The Business Process </a:t>
            </a:r>
          </a:p>
        </p:txBody>
      </p:sp>
      <p:sp>
        <p:nvSpPr>
          <p:cNvPr id="3" name="Subtitle 2"/>
          <p:cNvSpPr>
            <a:spLocks noGrp="1"/>
          </p:cNvSpPr>
          <p:nvPr>
            <p:ph type="subTitle" idx="1"/>
          </p:nvPr>
        </p:nvSpPr>
        <p:spPr>
          <a:xfrm>
            <a:off x="5058696" y="4199779"/>
            <a:ext cx="3598607" cy="1622322"/>
          </a:xfrm>
        </p:spPr>
        <p:txBody>
          <a:bodyPr>
            <a:normAutofit/>
          </a:bodyPr>
          <a:lstStyle/>
          <a:p>
            <a:pPr>
              <a:lnSpc>
                <a:spcPct val="90000"/>
              </a:lnSpc>
            </a:pPr>
            <a:r>
              <a:rPr lang="en-US" sz="1100" b="1" dirty="0"/>
              <a:t>Presented By: </a:t>
            </a:r>
          </a:p>
          <a:p>
            <a:pPr>
              <a:lnSpc>
                <a:spcPct val="90000"/>
              </a:lnSpc>
            </a:pPr>
            <a:r>
              <a:rPr lang="en-US" sz="1100" b="1" dirty="0"/>
              <a:t>Veronica Hernandez, Joye Jewell, Evelyn Suber, &amp; Lisa Vinje</a:t>
            </a:r>
          </a:p>
          <a:p>
            <a:pPr>
              <a:lnSpc>
                <a:spcPct val="90000"/>
              </a:lnSpc>
            </a:pPr>
            <a:r>
              <a:rPr lang="en-US" sz="1100" b="1" dirty="0"/>
              <a:t>ACC/340</a:t>
            </a:r>
          </a:p>
          <a:p>
            <a:pPr>
              <a:lnSpc>
                <a:spcPct val="90000"/>
              </a:lnSpc>
            </a:pPr>
            <a:r>
              <a:rPr lang="en-US" sz="1100" b="1" dirty="0"/>
              <a:t>April 8, 2019</a:t>
            </a:r>
          </a:p>
          <a:p>
            <a:pPr>
              <a:lnSpc>
                <a:spcPct val="90000"/>
              </a:lnSpc>
            </a:pPr>
            <a:r>
              <a:rPr lang="en-US" sz="1100" b="1" dirty="0"/>
              <a:t>Professor Ralph Petrillo</a:t>
            </a:r>
          </a:p>
        </p:txBody>
      </p:sp>
      <p:pic>
        <p:nvPicPr>
          <p:cNvPr id="7" name="Graphic 6" descr="Meeting">
            <a:extLst>
              <a:ext uri="{FF2B5EF4-FFF2-40B4-BE49-F238E27FC236}">
                <a16:creationId xmlns:a16="http://schemas.microsoft.com/office/drawing/2014/main" id="{6FA1E72B-C4EE-4E1D-9B4F-324B918474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2323" y="1557603"/>
            <a:ext cx="3739677" cy="3739677"/>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3035051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337043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ACTIVITY PROCESS</a:t>
            </a:r>
          </a:p>
        </p:txBody>
      </p:sp>
      <p:pic>
        <p:nvPicPr>
          <p:cNvPr id="4" name="Content Placeholder 3" descr="Business+Process+Series+of+steps+that+a+firm+performs+in+order+to+complete+an+economic+activity.+Inputs..jpg"/>
          <p:cNvPicPr>
            <a:picLocks noGrp="1" noChangeAspect="1"/>
          </p:cNvPicPr>
          <p:nvPr>
            <p:ph idx="1"/>
          </p:nvPr>
        </p:nvPicPr>
        <p:blipFill>
          <a:blip r:embed="rId3">
            <a:extLst>
              <a:ext uri="{28A0092B-C50C-407E-A947-70E740481C1C}">
                <a14:useLocalDpi xmlns:a14="http://schemas.microsoft.com/office/drawing/2010/main" val="0"/>
              </a:ext>
            </a:extLst>
          </a:blip>
          <a:srcRect t="12906" b="12906"/>
          <a:stretch>
            <a:fillRect/>
          </a:stretch>
        </p:blipFill>
        <p:spPr>
          <a:xfrm>
            <a:off x="542357" y="2489201"/>
            <a:ext cx="7870784" cy="4099242"/>
          </a:xfrm>
        </p:spPr>
      </p:pic>
    </p:spTree>
    <p:extLst>
      <p:ext uri="{BB962C8B-B14F-4D97-AF65-F5344CB8AC3E}">
        <p14:creationId xmlns:p14="http://schemas.microsoft.com/office/powerpoint/2010/main" val="22585660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MODELS</a:t>
            </a:r>
          </a:p>
        </p:txBody>
      </p:sp>
      <p:pic>
        <p:nvPicPr>
          <p:cNvPr id="4" name="Content Placeholder 3" descr="th.jpeg"/>
          <p:cNvPicPr>
            <a:picLocks noGrp="1" noChangeAspect="1"/>
          </p:cNvPicPr>
          <p:nvPr>
            <p:ph idx="1"/>
          </p:nvPr>
        </p:nvPicPr>
        <p:blipFill>
          <a:blip r:embed="rId3">
            <a:extLst>
              <a:ext uri="{28A0092B-C50C-407E-A947-70E740481C1C}">
                <a14:useLocalDpi xmlns:a14="http://schemas.microsoft.com/office/drawing/2010/main" val="0"/>
              </a:ext>
            </a:extLst>
          </a:blip>
          <a:srcRect t="11193" b="11193"/>
          <a:stretch>
            <a:fillRect/>
          </a:stretch>
        </p:blipFill>
        <p:spPr>
          <a:xfrm>
            <a:off x="568814" y="2489201"/>
            <a:ext cx="7725274" cy="3966944"/>
          </a:xfrm>
        </p:spPr>
      </p:pic>
    </p:spTree>
    <p:extLst>
      <p:ext uri="{BB962C8B-B14F-4D97-AF65-F5344CB8AC3E}">
        <p14:creationId xmlns:p14="http://schemas.microsoft.com/office/powerpoint/2010/main" val="19885357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EFFECTIVE BUSINESS MODEL</a:t>
            </a:r>
          </a:p>
        </p:txBody>
      </p:sp>
      <p:sp>
        <p:nvSpPr>
          <p:cNvPr id="3" name="Content Placeholder 2"/>
          <p:cNvSpPr>
            <a:spLocks noGrp="1"/>
          </p:cNvSpPr>
          <p:nvPr>
            <p:ph idx="1"/>
          </p:nvPr>
        </p:nvSpPr>
        <p:spPr>
          <a:xfrm>
            <a:off x="476216" y="2489201"/>
            <a:ext cx="6735485" cy="4086012"/>
          </a:xfrm>
        </p:spPr>
        <p:txBody>
          <a:bodyPr>
            <a:normAutofit/>
          </a:bodyPr>
          <a:lstStyle/>
          <a:p>
            <a:endParaRPr lang="en-US" dirty="0"/>
          </a:p>
          <a:p>
            <a:r>
              <a:rPr lang="en-US" sz="3900" dirty="0"/>
              <a:t>Events</a:t>
            </a:r>
          </a:p>
          <a:p>
            <a:r>
              <a:rPr lang="en-US" sz="3900" dirty="0"/>
              <a:t>Activities</a:t>
            </a:r>
          </a:p>
          <a:p>
            <a:r>
              <a:rPr lang="en-US" sz="3900" dirty="0"/>
              <a:t>Sequence Flows</a:t>
            </a:r>
          </a:p>
          <a:p>
            <a:r>
              <a:rPr lang="en-US" sz="3900" dirty="0"/>
              <a:t>Gateways</a:t>
            </a:r>
          </a:p>
          <a:p>
            <a:r>
              <a:rPr lang="en-US" sz="3900" dirty="0"/>
              <a:t>Annotations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7184299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4220117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155717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3731718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674406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4342333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8393679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AA5638-AE89-47BA-98AF-F0F21BF07119}"/>
              </a:ext>
            </a:extLst>
          </p:cNvPr>
          <p:cNvSpPr>
            <a:spLocks noGrp="1"/>
          </p:cNvSpPr>
          <p:nvPr>
            <p:ph type="title"/>
          </p:nvPr>
        </p:nvSpPr>
        <p:spPr/>
        <p:txBody>
          <a:bodyPr/>
          <a:lstStyle/>
          <a:p>
            <a:pPr algn="ctr"/>
            <a:r>
              <a:rPr lang="en-US" dirty="0"/>
              <a:t>References</a:t>
            </a:r>
          </a:p>
        </p:txBody>
      </p:sp>
      <p:sp>
        <p:nvSpPr>
          <p:cNvPr id="3" name="Content Placeholder 2"/>
          <p:cNvSpPr>
            <a:spLocks noGrp="1"/>
          </p:cNvSpPr>
          <p:nvPr>
            <p:ph idx="1"/>
          </p:nvPr>
        </p:nvSpPr>
        <p:spPr>
          <a:xfrm>
            <a:off x="529128" y="2489201"/>
            <a:ext cx="8108893" cy="4086012"/>
          </a:xfrm>
        </p:spPr>
        <p:txBody>
          <a:bodyPr>
            <a:normAutofit/>
          </a:bodyPr>
          <a:lstStyle/>
          <a:p>
            <a:pPr marL="0" indent="0">
              <a:buNone/>
            </a:pPr>
            <a:endParaRPr lang="en-US" dirty="0"/>
          </a:p>
          <a:p>
            <a:r>
              <a:rPr lang="en-US" sz="1400" dirty="0">
                <a:cs typeface="Arial" panose="020B0604020202020204" pitchFamily="34" charset="0"/>
              </a:rPr>
              <a:t> Richardson, Vernon J.,  Chang, C. J., &amp; Smith, R. (2014).</a:t>
            </a:r>
          </a:p>
          <a:p>
            <a:pPr marL="0" indent="0">
              <a:buNone/>
            </a:pPr>
            <a:r>
              <a:rPr lang="en-US" sz="1400" dirty="0">
                <a:cs typeface="Arial" panose="020B0604020202020204" pitchFamily="34" charset="0"/>
              </a:rPr>
              <a:t>		</a:t>
            </a:r>
            <a:r>
              <a:rPr lang="en-US" sz="1400" i="1" dirty="0">
                <a:cs typeface="Arial" panose="020B0604020202020204" pitchFamily="34" charset="0"/>
              </a:rPr>
              <a:t>ACCOUNTING INFORMATION SYSTEMS. </a:t>
            </a:r>
            <a:r>
              <a:rPr lang="en-US" sz="1400" dirty="0">
                <a:cs typeface="Arial" panose="020B0604020202020204" pitchFamily="34" charset="0"/>
              </a:rPr>
              <a:t>Retrieved from</a:t>
            </a:r>
          </a:p>
          <a:p>
            <a:pPr marL="0" indent="0">
              <a:buNone/>
            </a:pPr>
            <a:r>
              <a:rPr lang="en-US" sz="1400" dirty="0">
                <a:cs typeface="Arial" panose="020B0604020202020204" pitchFamily="34" charset="0"/>
              </a:rPr>
              <a:t>		The University of Phoenix eBook Collection database.</a:t>
            </a:r>
            <a:endParaRPr lang="en-US" sz="1400" dirty="0"/>
          </a:p>
          <a:p>
            <a:pPr marL="0" indent="0">
              <a:buNone/>
            </a:pP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28053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xmlns:p14="http://schemas.microsoft.com/office/powerpoint/2010/mai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503</TotalTime>
  <Words>304</Words>
  <Application>Microsoft Office PowerPoint</Application>
  <PresentationFormat>On-screen Show (4:3)</PresentationFormat>
  <Paragraphs>34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Ion Boardroom</vt:lpstr>
      <vt:lpstr>The Business Process </vt:lpstr>
      <vt:lpstr>PowerPoint Presentation</vt:lpstr>
      <vt:lpstr>BUSINESS ACTIVITY PROCESS</vt:lpstr>
      <vt:lpstr>BUSINESS MODELS</vt:lpstr>
      <vt:lpstr>EFFECTIVE BUSINESS MODEL</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Management HR Solutions</dc:title>
  <dc:creator>Janelle Beltran</dc:creator>
  <cp:lastModifiedBy>Veronica Hernandez</cp:lastModifiedBy>
  <cp:revision>16</cp:revision>
  <dcterms:created xsi:type="dcterms:W3CDTF">2019-03-23T15:43:07Z</dcterms:created>
  <dcterms:modified xsi:type="dcterms:W3CDTF">2019-04-06T06:41:52Z</dcterms:modified>
</cp:coreProperties>
</file>